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20" r:id="rId2"/>
  </p:sldMasterIdLst>
  <p:sldIdLst>
    <p:sldId id="325" r:id="rId3"/>
    <p:sldId id="259" r:id="rId4"/>
    <p:sldId id="261" r:id="rId5"/>
    <p:sldId id="263" r:id="rId6"/>
    <p:sldId id="265" r:id="rId7"/>
    <p:sldId id="269" r:id="rId8"/>
    <p:sldId id="270" r:id="rId9"/>
    <p:sldId id="271" r:id="rId10"/>
    <p:sldId id="274" r:id="rId11"/>
    <p:sldId id="275" r:id="rId12"/>
    <p:sldId id="320" r:id="rId13"/>
    <p:sldId id="321" r:id="rId14"/>
    <p:sldId id="322" r:id="rId15"/>
    <p:sldId id="323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324" r:id="rId25"/>
    <p:sldId id="284" r:id="rId26"/>
    <p:sldId id="285" r:id="rId27"/>
    <p:sldId id="286" r:id="rId28"/>
    <p:sldId id="287" r:id="rId29"/>
    <p:sldId id="288" r:id="rId30"/>
    <p:sldId id="289" r:id="rId31"/>
    <p:sldId id="318" r:id="rId32"/>
    <p:sldId id="319" r:id="rId33"/>
    <p:sldId id="290" r:id="rId34"/>
    <p:sldId id="291" r:id="rId35"/>
    <p:sldId id="292" r:id="rId36"/>
    <p:sldId id="293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5" r:id="rId47"/>
    <p:sldId id="314" r:id="rId48"/>
    <p:sldId id="313" r:id="rId49"/>
    <p:sldId id="315" r:id="rId50"/>
    <p:sldId id="316" r:id="rId51"/>
    <p:sldId id="317" r:id="rId52"/>
    <p:sldId id="311" r:id="rId53"/>
    <p:sldId id="312" r:id="rId5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DE3418-84D6-4A20-832F-E040AC05A341}" v="273" dt="2023-04-17T15:45:27.192"/>
    <p1510:client id="{6A947B59-2479-4B79-8EFA-1913D6B5FF0D}" v="300" dt="2023-04-20T05:25:27.373"/>
    <p1510:client id="{6BE6C91F-A832-4506-AA81-65A84DD7EF7E}" v="81" dt="2023-04-20T04:35:42.929"/>
    <p1510:client id="{71C3A556-9CC5-4110-86AC-91206F45AF0C}" v="55" dt="2023-04-19T06:05:27.225"/>
    <p1510:client id="{A493C205-21A3-4E2A-AE7B-0DBB551BD1B4}" v="77" dt="2023-04-19T05:42:56.108"/>
    <p1510:client id="{CC622870-DA1C-471A-8F87-5C81DDC18326}" v="666" dt="2023-04-19T03:39:02.533"/>
    <p1510:client id="{E0A89966-8724-444E-B538-88B8A1B61CBD}" v="1052" dt="2023-04-18T01:58:57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43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7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69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56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73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55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35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3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48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709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13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14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765C-1993-C5DC-07C9-94FD7C8A1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cs typeface="Calibri Light"/>
              </a:rPr>
              <a:t>Online Roller Production &amp; Selling Managenment</a:t>
            </a:r>
            <a:br>
              <a:rPr lang="en-GB" b="1" dirty="0">
                <a:cs typeface="Calibri Light"/>
              </a:rPr>
            </a:br>
            <a:endParaRPr lang="en-GB" dirty="0">
              <a:cs typeface="Calibri Ligh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9F88E55-2388-2A0F-0FAE-39167BCC9F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318904"/>
              </p:ext>
            </p:extLst>
          </p:nvPr>
        </p:nvGraphicFramePr>
        <p:xfrm>
          <a:off x="835741" y="2421193"/>
          <a:ext cx="10515600" cy="230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742203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21196772"/>
                    </a:ext>
                  </a:extLst>
                </a:gridCol>
              </a:tblGrid>
              <a:tr h="6616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/>
                        <a:t>                 </a:t>
                      </a:r>
                      <a:r>
                        <a:rPr lang="en-GB" sz="2400" dirty="0"/>
                        <a:t>UNIV SEAT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              </a:t>
                      </a:r>
                      <a:r>
                        <a:rPr lang="en-GB" sz="2400" dirty="0"/>
                        <a:t>NAME</a:t>
                      </a:r>
                    </a:p>
                    <a:p>
                      <a:pPr lvl="0">
                        <a:buNone/>
                      </a:pP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495755"/>
                  </a:ext>
                </a:extLst>
              </a:tr>
              <a:tr h="6616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/>
                        <a:t>        </a:t>
                      </a:r>
                      <a:r>
                        <a:rPr lang="en-GB" sz="2400" dirty="0"/>
                        <a:t>1607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    </a:t>
                      </a:r>
                      <a:r>
                        <a:rPr lang="en-GB" sz="2400" dirty="0"/>
                        <a:t>PATIL PAVAN ANANDA</a:t>
                      </a:r>
                      <a:r>
                        <a:rPr lang="en-GB" dirty="0"/>
                        <a:t> 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218278"/>
                  </a:ext>
                </a:extLst>
              </a:tr>
              <a:tr h="661680">
                <a:tc>
                  <a:txBody>
                    <a:bodyPr/>
                    <a:lstStyle/>
                    <a:p>
                      <a:r>
                        <a:rPr lang="en-GB" dirty="0"/>
                        <a:t>        </a:t>
                      </a:r>
                      <a:r>
                        <a:rPr lang="en-GB" sz="2400" dirty="0"/>
                        <a:t>1623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   </a:t>
                      </a:r>
                      <a:r>
                        <a:rPr lang="en-GB" sz="2400" dirty="0"/>
                        <a:t>VAGHELA SAHIL SANDIPBHAI</a:t>
                      </a:r>
                    </a:p>
                    <a:p>
                      <a:pPr lvl="0">
                        <a:buNone/>
                      </a:pP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830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86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6C93774F-AF31-DBA0-FACF-E86D7BE24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76" r="2976"/>
          <a:stretch/>
        </p:blipFill>
        <p:spPr>
          <a:xfrm>
            <a:off x="20" y="11658"/>
            <a:ext cx="12191980" cy="686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62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7FA875F-0A74-CCA5-76D1-FA4E55EAF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181748"/>
            <a:ext cx="12203500" cy="648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16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A7C9EB-151F-1267-5360-1896E976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-2605"/>
            <a:ext cx="12203500" cy="687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84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79AD2E0-CB09-8B99-103B-2138BE505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" y="-1891"/>
            <a:ext cx="12189123" cy="687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71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D98D967-CA74-ACCD-E562-8E95BBB6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605"/>
            <a:ext cx="12217879" cy="686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64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7760F-4EC2-6934-6E87-E5EB3EA3D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" y="5693"/>
            <a:ext cx="11349486" cy="836731"/>
          </a:xfrm>
        </p:spPr>
        <p:txBody>
          <a:bodyPr>
            <a:normAutofit/>
          </a:bodyPr>
          <a:lstStyle/>
          <a:p>
            <a:r>
              <a:rPr lang="en-GB" sz="4000" b="1">
                <a:cs typeface="Calibri Light"/>
              </a:rPr>
              <a:t>City table:-</a:t>
            </a:r>
          </a:p>
        </p:txBody>
      </p:sp>
      <p:pic>
        <p:nvPicPr>
          <p:cNvPr id="4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590EF911-BBA1-6138-D654-369ECC5649F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4377" b="4377"/>
          <a:stretch/>
        </p:blipFill>
        <p:spPr>
          <a:xfrm>
            <a:off x="0" y="779749"/>
            <a:ext cx="12192000" cy="590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3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2DDA5B-5060-3968-4198-D6E2D1CFD9C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19"/>
          <a:stretch/>
        </p:blipFill>
        <p:spPr>
          <a:xfrm>
            <a:off x="0" y="730398"/>
            <a:ext cx="12192000" cy="62165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58BA757-04F4-1CA9-460B-4E0EFBCC2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" y="5692"/>
            <a:ext cx="11349486" cy="649828"/>
          </a:xfrm>
        </p:spPr>
        <p:txBody>
          <a:bodyPr>
            <a:normAutofit fontScale="90000"/>
          </a:bodyPr>
          <a:lstStyle/>
          <a:p>
            <a:r>
              <a:rPr lang="en-GB" b="1">
                <a:cs typeface="Calibri Light"/>
              </a:rPr>
              <a:t>Area table:-</a:t>
            </a:r>
            <a:endParaRPr lang="en-GB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35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754D-FAB9-DFC8-B41F-EA5C7743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" y="221351"/>
            <a:ext cx="12183372" cy="520432"/>
          </a:xfrm>
        </p:spPr>
        <p:txBody>
          <a:bodyPr>
            <a:normAutofit fontScale="90000"/>
          </a:bodyPr>
          <a:lstStyle/>
          <a:p>
            <a:r>
              <a:rPr lang="en-GB" sz="4000" b="1">
                <a:cs typeface="Calibri Light"/>
              </a:rPr>
              <a:t>Customer table:-</a:t>
            </a: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688A44EE-44D3-8EFB-AB3A-EA890E9B547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4297" b="4297"/>
          <a:stretch/>
        </p:blipFill>
        <p:spPr>
          <a:xfrm>
            <a:off x="0" y="938213"/>
            <a:ext cx="12192000" cy="592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87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EAD1-D711-30C1-C9C0-2A8A0148A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0" y="336371"/>
            <a:ext cx="11898890" cy="629794"/>
          </a:xfrm>
        </p:spPr>
        <p:txBody>
          <a:bodyPr>
            <a:normAutofit fontScale="90000"/>
          </a:bodyPr>
          <a:lstStyle/>
          <a:p>
            <a:r>
              <a:rPr lang="en-GB" b="1">
                <a:cs typeface="Calibri Light"/>
              </a:rPr>
              <a:t>Admin table:-</a:t>
            </a:r>
            <a:endParaRPr lang="en-GB">
              <a:cs typeface="Calibri Light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591734-E5B7-1D8E-3F16-646650F3365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19"/>
          <a:stretch/>
        </p:blipFill>
        <p:spPr>
          <a:xfrm>
            <a:off x="0" y="957757"/>
            <a:ext cx="12192000" cy="58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10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2375-BC74-2A14-C233-C1AE19A6D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3" y="20069"/>
            <a:ext cx="12111486" cy="764847"/>
          </a:xfrm>
        </p:spPr>
        <p:txBody>
          <a:bodyPr>
            <a:normAutofit/>
          </a:bodyPr>
          <a:lstStyle/>
          <a:p>
            <a:r>
              <a:rPr lang="en-GB" b="1">
                <a:cs typeface="Calibri Light"/>
              </a:rPr>
              <a:t>Supplier table:-</a:t>
            </a:r>
            <a:endParaRPr lang="en-GB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FCCA181F-BF4D-EF48-1A58-F48AB42019D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2175" b="2175"/>
          <a:stretch/>
        </p:blipFill>
        <p:spPr>
          <a:xfrm>
            <a:off x="14378" y="782998"/>
            <a:ext cx="12192000" cy="61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D4E01C6C-D556-A180-F05F-19F2E74FD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" y="-74222"/>
            <a:ext cx="12189121" cy="693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90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800A-F755-B02E-07DA-866A7135A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5" y="120710"/>
            <a:ext cx="12183371" cy="664205"/>
          </a:xfrm>
        </p:spPr>
        <p:txBody>
          <a:bodyPr>
            <a:normAutofit fontScale="90000"/>
          </a:bodyPr>
          <a:lstStyle/>
          <a:p>
            <a:r>
              <a:rPr lang="en-GB" b="1">
                <a:cs typeface="Calibri Light"/>
              </a:rPr>
              <a:t>Material table:-</a:t>
            </a:r>
            <a:endParaRPr lang="en-GB">
              <a:cs typeface="Calibri Light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489288-047F-045B-D75C-3649A7AB71E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19"/>
          <a:stretch/>
        </p:blipFill>
        <p:spPr>
          <a:xfrm>
            <a:off x="0" y="993775"/>
            <a:ext cx="12192000" cy="58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8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122A-5EA0-F89A-98C5-A8C44E06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3" y="5692"/>
            <a:ext cx="12111486" cy="966129"/>
          </a:xfrm>
        </p:spPr>
        <p:txBody>
          <a:bodyPr>
            <a:normAutofit/>
          </a:bodyPr>
          <a:lstStyle/>
          <a:p>
            <a:r>
              <a:rPr lang="en-GB" b="1">
                <a:cs typeface="Calibri Light"/>
              </a:rPr>
              <a:t>Product type table:-</a:t>
            </a:r>
            <a:endParaRPr lang="en-GB">
              <a:cs typeface="Calibri Light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0A372B-3B4D-CA80-C09D-10F5D1ABEF9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19"/>
          <a:stretch/>
        </p:blipFill>
        <p:spPr>
          <a:xfrm>
            <a:off x="0" y="905924"/>
            <a:ext cx="12192000" cy="595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93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2834-253A-CF61-2087-099210DF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" y="5692"/>
            <a:ext cx="12053976" cy="894241"/>
          </a:xfrm>
        </p:spPr>
        <p:txBody>
          <a:bodyPr>
            <a:normAutofit/>
          </a:bodyPr>
          <a:lstStyle/>
          <a:p>
            <a:r>
              <a:rPr lang="en-GB" sz="4000" b="1">
                <a:cs typeface="Calibri Light"/>
              </a:rPr>
              <a:t>Unit table:-</a:t>
            </a:r>
            <a:endParaRPr lang="en-GB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4D2B51-FC1E-2898-47F7-F643F8494ED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19"/>
          <a:stretch/>
        </p:blipFill>
        <p:spPr>
          <a:xfrm>
            <a:off x="0" y="922338"/>
            <a:ext cx="121920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66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38F53-8F4B-3BC4-DB7B-4B2A22481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1" y="580785"/>
            <a:ext cx="11335109" cy="319149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cs typeface="Calibri Light"/>
              </a:rPr>
              <a:t>Product table:-</a:t>
            </a:r>
            <a:endParaRPr lang="en-GB" sz="4000" dirty="0">
              <a:cs typeface="Calibri Light"/>
            </a:endParaRPr>
          </a:p>
          <a:p>
            <a:endParaRPr lang="en-GB" dirty="0">
              <a:cs typeface="Calibri Light"/>
            </a:endParaRPr>
          </a:p>
        </p:txBody>
      </p:sp>
      <p:pic>
        <p:nvPicPr>
          <p:cNvPr id="4" name="Picture 4" descr="Calendar&#10;&#10;Description automatically generated">
            <a:extLst>
              <a:ext uri="{FF2B5EF4-FFF2-40B4-BE49-F238E27FC236}">
                <a16:creationId xmlns:a16="http://schemas.microsoft.com/office/drawing/2014/main" id="{7B8B4C25-334D-8575-1C39-CB0194B82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6" y="819211"/>
            <a:ext cx="12204600" cy="6033487"/>
          </a:xfrm>
        </p:spPr>
      </p:pic>
    </p:spTree>
    <p:extLst>
      <p:ext uri="{BB962C8B-B14F-4D97-AF65-F5344CB8AC3E}">
        <p14:creationId xmlns:p14="http://schemas.microsoft.com/office/powerpoint/2010/main" val="3769344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0AC5-B777-D928-3C16-79D3AF0B6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" y="77578"/>
            <a:ext cx="12097108" cy="764847"/>
          </a:xfrm>
        </p:spPr>
        <p:txBody>
          <a:bodyPr>
            <a:normAutofit/>
          </a:bodyPr>
          <a:lstStyle/>
          <a:p>
            <a:r>
              <a:rPr lang="en-GB" sz="4000" b="1">
                <a:cs typeface="Calibri Light"/>
              </a:rPr>
              <a:t>Product table:-</a:t>
            </a:r>
          </a:p>
        </p:txBody>
      </p:sp>
      <p:pic>
        <p:nvPicPr>
          <p:cNvPr id="4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AB4D91C-D650-620A-8BC5-0E3F602410E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3885" b="3885"/>
          <a:stretch/>
        </p:blipFill>
        <p:spPr>
          <a:xfrm>
            <a:off x="0" y="857754"/>
            <a:ext cx="12124288" cy="601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23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24A5-BD22-CCF0-8E88-0781A6075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6" y="-109327"/>
            <a:ext cx="12183371" cy="922997"/>
          </a:xfrm>
        </p:spPr>
        <p:txBody>
          <a:bodyPr>
            <a:normAutofit/>
          </a:bodyPr>
          <a:lstStyle/>
          <a:p>
            <a:r>
              <a:rPr lang="en-GB" b="1">
                <a:cs typeface="Calibri Light"/>
              </a:rPr>
              <a:t>Material stock table:-</a:t>
            </a:r>
            <a:endParaRPr lang="en-GB">
              <a:cs typeface="Calibri Light"/>
            </a:endParaRPr>
          </a:p>
        </p:txBody>
      </p:sp>
      <p:pic>
        <p:nvPicPr>
          <p:cNvPr id="7" name="Picture 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0694F79-9EB1-9A3B-4C42-6EBF94DA4F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4307" b="4307"/>
          <a:stretch/>
        </p:blipFill>
        <p:spPr>
          <a:xfrm>
            <a:off x="0" y="812822"/>
            <a:ext cx="12192000" cy="60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41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2A44C-5348-65CB-52C0-3A39E815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" y="178220"/>
            <a:ext cx="12097108" cy="807978"/>
          </a:xfrm>
        </p:spPr>
        <p:txBody>
          <a:bodyPr>
            <a:normAutofit/>
          </a:bodyPr>
          <a:lstStyle/>
          <a:p>
            <a:r>
              <a:rPr lang="en-GB" sz="4000" b="1">
                <a:cs typeface="Calibri Light"/>
              </a:rPr>
              <a:t>Ready product stock table:-</a:t>
            </a:r>
          </a:p>
        </p:txBody>
      </p:sp>
      <p:pic>
        <p:nvPicPr>
          <p:cNvPr id="4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5BBEF1DE-021B-7CA4-A8F7-E6EECF64E73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4077" b="4077"/>
          <a:stretch/>
        </p:blipFill>
        <p:spPr>
          <a:xfrm>
            <a:off x="0" y="930845"/>
            <a:ext cx="12192000" cy="593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04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B6344-CAED-738D-0D0A-8C5066905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17" y="365125"/>
            <a:ext cx="12014615" cy="626023"/>
          </a:xfrm>
        </p:spPr>
        <p:txBody>
          <a:bodyPr>
            <a:normAutofit fontScale="90000"/>
          </a:bodyPr>
          <a:lstStyle/>
          <a:p>
            <a:r>
              <a:rPr lang="en-GB" b="1">
                <a:cs typeface="Calibri Light"/>
              </a:rPr>
              <a:t>Employee table:-</a:t>
            </a:r>
            <a:endParaRPr lang="en-GB">
              <a:cs typeface="Calibri Light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479DC5-D7DB-CB4F-4495-9B9A5352237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5949" b="5949"/>
          <a:stretch/>
        </p:blipFill>
        <p:spPr>
          <a:xfrm>
            <a:off x="0" y="1054335"/>
            <a:ext cx="12192000" cy="580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2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C4251-E7C0-A386-14F4-A3EC4E130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" y="140272"/>
            <a:ext cx="11352551" cy="800909"/>
          </a:xfrm>
        </p:spPr>
        <p:txBody>
          <a:bodyPr>
            <a:normAutofit/>
          </a:bodyPr>
          <a:lstStyle/>
          <a:p>
            <a:r>
              <a:rPr lang="en-GB" sz="4000" b="1">
                <a:cs typeface="Calibri Light"/>
              </a:rPr>
              <a:t>Purchase order table:-</a:t>
            </a:r>
            <a:endParaRPr lang="en-GB" sz="4000">
              <a:cs typeface="Calibri Light"/>
            </a:endParaRPr>
          </a:p>
        </p:txBody>
      </p:sp>
      <p:pic>
        <p:nvPicPr>
          <p:cNvPr id="4" name="Picture 4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CB5A8B50-1D5D-B62D-EC64-455B825743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4917" b="4917"/>
          <a:stretch/>
        </p:blipFill>
        <p:spPr>
          <a:xfrm>
            <a:off x="0" y="1037159"/>
            <a:ext cx="12192000" cy="58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09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F8C47-585D-2329-A273-78CA0AEC1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" y="252699"/>
            <a:ext cx="11352550" cy="526088"/>
          </a:xfrm>
        </p:spPr>
        <p:txBody>
          <a:bodyPr>
            <a:normAutofit fontScale="90000"/>
          </a:bodyPr>
          <a:lstStyle/>
          <a:p>
            <a:r>
              <a:rPr lang="en-GB" b="1">
                <a:cs typeface="Calibri Light"/>
              </a:rPr>
              <a:t>Purchase order Detail table:-</a:t>
            </a:r>
            <a:endParaRPr lang="en-GB">
              <a:cs typeface="Calibri Light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02CF885-4340-92D3-521F-0FCBF4C2BC5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4674" b="4674"/>
          <a:stretch/>
        </p:blipFill>
        <p:spPr>
          <a:xfrm>
            <a:off x="0" y="966788"/>
            <a:ext cx="12174323" cy="58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0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513852-84C3-1B46-750E-C075EE049D32}"/>
              </a:ext>
            </a:extLst>
          </p:cNvPr>
          <p:cNvSpPr txBox="1"/>
          <p:nvPr/>
        </p:nvSpPr>
        <p:spPr>
          <a:xfrm>
            <a:off x="630905" y="454324"/>
            <a:ext cx="104903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endParaRPr lang="en-GB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41407-AFF8-5A01-5EC7-144F75BB143F}"/>
              </a:ext>
            </a:extLst>
          </p:cNvPr>
          <p:cNvSpPr txBox="1"/>
          <p:nvPr/>
        </p:nvSpPr>
        <p:spPr>
          <a:xfrm>
            <a:off x="281745" y="452911"/>
            <a:ext cx="11027202" cy="59708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latin typeface="Arial"/>
              <a:cs typeface="Arial"/>
            </a:endParaRPr>
          </a:p>
          <a:p>
            <a:pPr>
              <a:buChar char="•"/>
            </a:pPr>
            <a:r>
              <a:rPr lang="en-US" sz="2000" b="1">
                <a:latin typeface="Arial"/>
                <a:cs typeface="Arial"/>
              </a:rPr>
              <a:t>1.Project Profile: -</a:t>
            </a:r>
            <a:r>
              <a:rPr lang="en-US" sz="2000">
                <a:latin typeface="Arial"/>
                <a:cs typeface="Arial"/>
              </a:rPr>
              <a:t> </a:t>
            </a:r>
          </a:p>
          <a:p>
            <a:endParaRPr lang="en-US" sz="2000">
              <a:latin typeface="Arial"/>
              <a:cs typeface="Arial"/>
            </a:endParaRPr>
          </a:p>
          <a:p>
            <a:pPr>
              <a:buChar char="•"/>
            </a:pPr>
            <a:r>
              <a:rPr lang="en-US" sz="2000" b="1">
                <a:latin typeface="Arial"/>
                <a:cs typeface="Arial"/>
              </a:rPr>
              <a:t>Project Definitio</a:t>
            </a:r>
            <a:r>
              <a:rPr lang="en-US" sz="1600" b="1">
                <a:latin typeface="Arial"/>
                <a:cs typeface="Arial"/>
              </a:rPr>
              <a:t>n: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2000">
                <a:latin typeface="Arial"/>
                <a:cs typeface="Arial"/>
              </a:rPr>
              <a:t>Online Roller Production &amp; Selling Management. </a:t>
            </a:r>
          </a:p>
          <a:p>
            <a:endParaRPr lang="en-US">
              <a:latin typeface="Arial"/>
              <a:cs typeface="Arial"/>
            </a:endParaRPr>
          </a:p>
          <a:p>
            <a:pPr>
              <a:buChar char="•"/>
            </a:pPr>
            <a:r>
              <a:rPr lang="en-US" sz="2000" b="1">
                <a:latin typeface="Arial"/>
                <a:cs typeface="Arial"/>
              </a:rPr>
              <a:t>Project Description:</a:t>
            </a:r>
            <a:r>
              <a:rPr lang="en-US" sz="2000">
                <a:latin typeface="Arial"/>
                <a:cs typeface="Arial"/>
              </a:rPr>
              <a:t> </a:t>
            </a:r>
          </a:p>
          <a:p>
            <a:endParaRPr lang="en-US">
              <a:latin typeface="Segoe UI"/>
              <a:cs typeface="Segoe UI"/>
            </a:endParaRPr>
          </a:p>
          <a:p>
            <a:r>
              <a:rPr lang="en-US">
                <a:latin typeface="Arial"/>
                <a:cs typeface="Segoe UI"/>
              </a:rPr>
              <a:t>                              </a:t>
            </a:r>
            <a:r>
              <a:rPr lang="en-US" sz="1600">
                <a:latin typeface="Arial"/>
                <a:cs typeface="Segoe UI"/>
              </a:rPr>
              <a:t>  In online roller production &amp; selling we manage Manufacturing of ebonite &amp; rubber roller, hard Crome roller, Aluminum roller and selling online. Customer can easily order the roll by his requirement.  </a:t>
            </a:r>
            <a:r>
              <a:rPr lang="en-US" sz="1600">
                <a:latin typeface="Arial"/>
                <a:cs typeface="Arial"/>
              </a:rPr>
              <a:t> </a:t>
            </a:r>
          </a:p>
          <a:p>
            <a:r>
              <a:rPr lang="en-US" sz="1600">
                <a:latin typeface="Arial"/>
                <a:cs typeface="Arial"/>
              </a:rPr>
              <a:t>                                   In our web application customers   can easily own profile and  admin  manage product, suppliers and  raw material will manage by admin.</a:t>
            </a:r>
            <a:endParaRPr lang="en-US"/>
          </a:p>
          <a:p>
            <a:endParaRPr lang="en-US" sz="1600">
              <a:latin typeface="Arial"/>
              <a:cs typeface="Arial"/>
            </a:endParaRPr>
          </a:p>
          <a:p>
            <a:r>
              <a:rPr lang="en-US" sz="1600">
                <a:latin typeface="Arial"/>
                <a:cs typeface="Arial"/>
              </a:rPr>
              <a:t>                                 </a:t>
            </a:r>
            <a:r>
              <a:rPr lang="en-US" sz="1600">
                <a:latin typeface="Arial"/>
                <a:cs typeface="Segoe UI"/>
              </a:rPr>
              <a:t>Admin manage actual work and generate bill as per order.</a:t>
            </a:r>
            <a:endParaRPr lang="en-US" sz="1600">
              <a:latin typeface="Arial"/>
              <a:cs typeface="Arial"/>
            </a:endParaRPr>
          </a:p>
          <a:p>
            <a:endParaRPr lang="en-US" sz="1600">
              <a:latin typeface="Arial"/>
              <a:cs typeface="Arial"/>
            </a:endParaRPr>
          </a:p>
          <a:p>
            <a:pPr>
              <a:buChar char="•"/>
            </a:pPr>
            <a:r>
              <a:rPr lang="en-US" sz="2000" b="1">
                <a:latin typeface="Arial"/>
                <a:cs typeface="Arial"/>
              </a:rPr>
              <a:t>Company Description:</a:t>
            </a:r>
            <a:r>
              <a:rPr lang="en-US" sz="2000">
                <a:latin typeface="Arial"/>
                <a:cs typeface="Arial"/>
              </a:rPr>
              <a:t>  </a:t>
            </a:r>
          </a:p>
          <a:p>
            <a:endParaRPr lang="en-US">
              <a:latin typeface="Segoe UI"/>
              <a:cs typeface="Segoe UI"/>
            </a:endParaRPr>
          </a:p>
          <a:p>
            <a:r>
              <a:rPr lang="en-US">
                <a:latin typeface="Arial"/>
                <a:cs typeface="Segoe UI"/>
              </a:rPr>
              <a:t>         </a:t>
            </a:r>
            <a:r>
              <a:rPr lang="en-US" sz="1600">
                <a:latin typeface="Arial"/>
                <a:cs typeface="Segoe UI"/>
              </a:rPr>
              <a:t>→Our Company Name is Mahakali Engineering Works.</a:t>
            </a:r>
            <a:r>
              <a:rPr lang="en-US" sz="1600">
                <a:latin typeface="Arial"/>
                <a:cs typeface="Arial"/>
              </a:rPr>
              <a:t> </a:t>
            </a:r>
          </a:p>
          <a:p>
            <a:r>
              <a:rPr lang="en-US" sz="1600">
                <a:latin typeface="Arial"/>
                <a:cs typeface="Segoe UI"/>
              </a:rPr>
              <a:t>         →It is Manufacturing Ebonite &amp; Rubber Roller, Hard Crome Roller, Aluminum Roller. That all   type of rollers uses in industries for Plastic Machine, </a:t>
            </a:r>
            <a:r>
              <a:rPr lang="en-US" sz="1600" err="1">
                <a:latin typeface="Arial"/>
                <a:cs typeface="Segoe UI"/>
              </a:rPr>
              <a:t>aglo</a:t>
            </a:r>
            <a:r>
              <a:rPr lang="en-US" sz="1600">
                <a:latin typeface="Arial"/>
                <a:cs typeface="Segoe UI"/>
              </a:rPr>
              <a:t> machine for plastic. Customer order the Roller as Per his requirement.</a:t>
            </a:r>
            <a:r>
              <a:rPr lang="en-US" sz="1600">
                <a:latin typeface="Arial"/>
                <a:cs typeface="Arial"/>
              </a:rPr>
              <a:t> </a:t>
            </a:r>
          </a:p>
          <a:p>
            <a:r>
              <a:rPr lang="en-US" sz="1600">
                <a:latin typeface="Arial"/>
                <a:cs typeface="Segoe UI"/>
              </a:rPr>
              <a:t>         →Address: 186, Vijay industrial Estate B/H </a:t>
            </a:r>
            <a:r>
              <a:rPr lang="en-US" sz="1600" err="1">
                <a:latin typeface="Arial"/>
                <a:cs typeface="Segoe UI"/>
              </a:rPr>
              <a:t>Bhikshukgruh</a:t>
            </a:r>
            <a:r>
              <a:rPr lang="en-US" sz="1600">
                <a:latin typeface="Arial"/>
                <a:cs typeface="Segoe UI"/>
              </a:rPr>
              <a:t> Central Workshop Road, </a:t>
            </a:r>
            <a:r>
              <a:rPr lang="en-US" sz="1600" err="1">
                <a:latin typeface="Arial"/>
                <a:cs typeface="Segoe UI"/>
              </a:rPr>
              <a:t>Odhav</a:t>
            </a:r>
            <a:r>
              <a:rPr lang="en-US" sz="1600">
                <a:latin typeface="Arial"/>
                <a:cs typeface="Segoe UI"/>
              </a:rPr>
              <a:t>, Ahmedabad, Gujrat.</a:t>
            </a:r>
            <a:r>
              <a:rPr lang="en-US" sz="1600">
                <a:latin typeface="Arial"/>
                <a:cs typeface="Arial"/>
              </a:rPr>
              <a:t> </a:t>
            </a:r>
          </a:p>
          <a:p>
            <a:r>
              <a:rPr lang="en-US" sz="1600">
                <a:latin typeface="Arial"/>
                <a:cs typeface="Segoe UI"/>
              </a:rPr>
              <a:t>         → Owner Detail &amp; Contact No.: - Lalit Santosh Patil.</a:t>
            </a:r>
            <a:r>
              <a:rPr lang="en-US" sz="1600">
                <a:latin typeface="Arial"/>
                <a:cs typeface="Arial"/>
              </a:rPr>
              <a:t> </a:t>
            </a:r>
          </a:p>
          <a:p>
            <a:r>
              <a:rPr lang="en-US" sz="1600">
                <a:latin typeface="Arial"/>
                <a:cs typeface="Segoe UI"/>
              </a:rPr>
              <a:t>             Mobile No.: - 7433091598</a:t>
            </a:r>
            <a:r>
              <a:rPr lang="en-US" sz="1600">
                <a:latin typeface="Arial"/>
                <a:cs typeface="Arial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42792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2CEC-C0E6-9B0E-201A-8A523DC3D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8" y="63201"/>
            <a:ext cx="11263222" cy="736091"/>
          </a:xfrm>
        </p:spPr>
        <p:txBody>
          <a:bodyPr/>
          <a:lstStyle/>
          <a:p>
            <a:r>
              <a:rPr lang="en-GB" sz="4000" b="1">
                <a:cs typeface="Calibri Light"/>
              </a:rPr>
              <a:t>Sales order table:-</a:t>
            </a:r>
            <a:endParaRPr lang="en-GB" sz="4000">
              <a:cs typeface="Calibri Light"/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D96B0288-C2CE-C401-932A-0DA144850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" y="867133"/>
            <a:ext cx="12176040" cy="599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0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1741-237E-F9AA-4EF2-1351E039F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" y="-8686"/>
            <a:ext cx="11349486" cy="1038016"/>
          </a:xfrm>
        </p:spPr>
        <p:txBody>
          <a:bodyPr/>
          <a:lstStyle/>
          <a:p>
            <a:r>
              <a:rPr lang="en-GB" sz="4000" b="1">
                <a:cs typeface="Calibri Light"/>
              </a:rPr>
              <a:t>Sales order detail table:-</a:t>
            </a:r>
            <a:endParaRPr lang="en-GB">
              <a:cs typeface="Calibri Light"/>
            </a:endParaRP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F3DC702F-921B-C5AB-98FB-100CDD6E2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" y="877184"/>
            <a:ext cx="12189991" cy="5976203"/>
          </a:xfrm>
        </p:spPr>
      </p:pic>
    </p:spTree>
    <p:extLst>
      <p:ext uri="{BB962C8B-B14F-4D97-AF65-F5344CB8AC3E}">
        <p14:creationId xmlns:p14="http://schemas.microsoft.com/office/powerpoint/2010/main" val="990256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98D73-7D6A-39CF-120E-10EECDBEB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" y="177748"/>
            <a:ext cx="11352550" cy="675990"/>
          </a:xfrm>
        </p:spPr>
        <p:txBody>
          <a:bodyPr>
            <a:normAutofit fontScale="90000"/>
          </a:bodyPr>
          <a:lstStyle/>
          <a:p>
            <a:r>
              <a:rPr lang="en-GB" b="1">
                <a:cs typeface="Calibri Light"/>
              </a:rPr>
              <a:t>Billing Table:-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1AA2C606-6CE5-9E00-AA0F-F5106894C64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3596" b="3596"/>
          <a:stretch/>
        </p:blipFill>
        <p:spPr>
          <a:xfrm>
            <a:off x="0" y="847075"/>
            <a:ext cx="12192000" cy="601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82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0104-F669-B3A1-87E3-ED22E5551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" y="91956"/>
            <a:ext cx="11405579" cy="824242"/>
          </a:xfrm>
        </p:spPr>
        <p:txBody>
          <a:bodyPr>
            <a:normAutofit/>
          </a:bodyPr>
          <a:lstStyle/>
          <a:p>
            <a:r>
              <a:rPr lang="en-GB" b="1">
                <a:cs typeface="Calibri Light"/>
              </a:rPr>
              <a:t>Billing detail table:-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578359F-3603-5DB6-8644-6E2D555921C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5977" b="5977"/>
          <a:stretch/>
        </p:blipFill>
        <p:spPr>
          <a:xfrm>
            <a:off x="-87443" y="1095375"/>
            <a:ext cx="12292641" cy="576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25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07897-B29D-56F1-523E-98C1187F6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1" y="5692"/>
            <a:ext cx="11335109" cy="1038015"/>
          </a:xfrm>
        </p:spPr>
        <p:txBody>
          <a:bodyPr>
            <a:normAutofit/>
          </a:bodyPr>
          <a:lstStyle/>
          <a:p>
            <a:r>
              <a:rPr lang="en-GB" sz="4000" b="1">
                <a:cs typeface="Calibri Light"/>
              </a:rPr>
              <a:t>Payment table:-</a:t>
            </a:r>
            <a:endParaRPr lang="en-GB" sz="4000">
              <a:cs typeface="Calibri Light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4058230-A945-9AE2-D666-0D6C4D79C64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19"/>
          <a:stretch/>
        </p:blipFill>
        <p:spPr>
          <a:xfrm>
            <a:off x="0" y="1054100"/>
            <a:ext cx="12192000" cy="57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47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69E4B-D939-F57F-2BBA-89CD951F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7" y="13120"/>
            <a:ext cx="11339183" cy="750468"/>
          </a:xfrm>
        </p:spPr>
        <p:txBody>
          <a:bodyPr>
            <a:normAutofit/>
          </a:bodyPr>
          <a:lstStyle/>
          <a:p>
            <a:r>
              <a:rPr lang="en-GB" b="1">
                <a:cs typeface="Calibri Light"/>
              </a:rPr>
              <a:t>Receipt table:-</a:t>
            </a:r>
            <a:endParaRPr lang="en-GB">
              <a:cs typeface="Calibri Light"/>
            </a:endParaRPr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8A86578-2D9E-0BC0-690C-0588397CA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4" y="854041"/>
            <a:ext cx="12191746" cy="5994345"/>
          </a:xfrm>
        </p:spPr>
      </p:pic>
    </p:spTree>
    <p:extLst>
      <p:ext uri="{BB962C8B-B14F-4D97-AF65-F5344CB8AC3E}">
        <p14:creationId xmlns:p14="http://schemas.microsoft.com/office/powerpoint/2010/main" val="1628256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6A2949-F752-A572-4040-B3680FB1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0" y="643467"/>
            <a:ext cx="9904120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7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A9570-C6A8-12E8-E99A-9EE18026D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" y="63201"/>
            <a:ext cx="12064583" cy="632858"/>
          </a:xfrm>
        </p:spPr>
        <p:txBody>
          <a:bodyPr>
            <a:normAutofit fontScale="90000"/>
          </a:bodyPr>
          <a:lstStyle/>
          <a:p>
            <a:r>
              <a:rPr lang="en-GB" b="1">
                <a:cs typeface="Calibri Light"/>
              </a:rPr>
              <a:t>Registration:-</a:t>
            </a:r>
            <a:endParaRPr lang="en-GB">
              <a:cs typeface="Calibri Light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284366-12E6-D979-2705-E1C9D775F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6" y="704192"/>
            <a:ext cx="12184808" cy="6148738"/>
          </a:xfrm>
        </p:spPr>
      </p:pic>
    </p:spTree>
    <p:extLst>
      <p:ext uri="{BB962C8B-B14F-4D97-AF65-F5344CB8AC3E}">
        <p14:creationId xmlns:p14="http://schemas.microsoft.com/office/powerpoint/2010/main" val="2618599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8C0F57-3113-60F4-8446-96830C1E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0" y="643467"/>
            <a:ext cx="990412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46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E7E3A-AF12-4BA1-F196-7C4EE9DBD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950" y="77578"/>
            <a:ext cx="11435750" cy="664204"/>
          </a:xfrm>
        </p:spPr>
        <p:txBody>
          <a:bodyPr>
            <a:normAutofit fontScale="90000"/>
          </a:bodyPr>
          <a:lstStyle/>
          <a:p>
            <a:r>
              <a:rPr lang="en-GB" b="1">
                <a:cs typeface="Calibri Light"/>
              </a:rPr>
              <a:t> Sign in:-</a:t>
            </a:r>
            <a:endParaRPr lang="en-GB">
              <a:cs typeface="Calibri Light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5AFB5B-7F25-DDDF-5194-393BF6B24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7" y="833588"/>
            <a:ext cx="12184807" cy="5933310"/>
          </a:xfrm>
        </p:spPr>
      </p:pic>
    </p:spTree>
    <p:extLst>
      <p:ext uri="{BB962C8B-B14F-4D97-AF65-F5344CB8AC3E}">
        <p14:creationId xmlns:p14="http://schemas.microsoft.com/office/powerpoint/2010/main" val="283571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EBF0FF0B-08D3-48BE-0046-69E53BFC6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0" y="643467"/>
            <a:ext cx="99041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402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E5E99EC-8406-72EB-CA5F-FA4435302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" y="-965"/>
            <a:ext cx="12182165" cy="687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01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2C816CD-4639-B276-B109-4010A41A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73" y="-145594"/>
            <a:ext cx="12796682" cy="701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3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C6A7182-FB74-0C8B-871E-EF0CEEDF7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27" y="700260"/>
            <a:ext cx="12217878" cy="59750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F2D1B9-592B-2426-16EF-44348DCB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" y="-8686"/>
            <a:ext cx="11349486" cy="707337"/>
          </a:xfrm>
        </p:spPr>
        <p:txBody>
          <a:bodyPr/>
          <a:lstStyle/>
          <a:p>
            <a:r>
              <a:rPr lang="en-GB" sz="4000" b="1">
                <a:cs typeface="Calibri Light"/>
              </a:rPr>
              <a:t>Add to cart:-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984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9E3A328-D3C6-F2C8-0040-3163ECFE8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815295"/>
            <a:ext cx="12203501" cy="60612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8C38451-1A6F-7EDB-BB0C-CB51BC05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" y="5692"/>
            <a:ext cx="11349486" cy="807978"/>
          </a:xfrm>
        </p:spPr>
        <p:txBody>
          <a:bodyPr>
            <a:normAutofit/>
          </a:bodyPr>
          <a:lstStyle/>
          <a:p>
            <a:r>
              <a:rPr lang="en-US" sz="4000" b="1" dirty="0">
                <a:cs typeface="Calibri Light"/>
              </a:rPr>
              <a:t>Order:-</a:t>
            </a:r>
          </a:p>
        </p:txBody>
      </p:sp>
    </p:spTree>
    <p:extLst>
      <p:ext uri="{BB962C8B-B14F-4D97-AF65-F5344CB8AC3E}">
        <p14:creationId xmlns:p14="http://schemas.microsoft.com/office/powerpoint/2010/main" val="165385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imeline&#10;&#10;Description automatically generated">
            <a:extLst>
              <a:ext uri="{FF2B5EF4-FFF2-40B4-BE49-F238E27FC236}">
                <a16:creationId xmlns:a16="http://schemas.microsoft.com/office/drawing/2014/main" id="{FB8FED11-88EC-1897-379F-D9724FFD6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-2785"/>
            <a:ext cx="12217878" cy="67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22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7DA25-3336-614E-13CB-32210EEF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REPORT LAYOUT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1076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59213E88-6783-7017-141A-259182996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28" b="7528"/>
          <a:stretch/>
        </p:blipFill>
        <p:spPr>
          <a:xfrm>
            <a:off x="2460" y="-62116"/>
            <a:ext cx="12275765" cy="685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35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6CA480A2-F2A0-D5E3-ED43-DFCFD86F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0" t="-509" b="10178"/>
          <a:stretch/>
        </p:blipFill>
        <p:spPr>
          <a:xfrm>
            <a:off x="11686" y="-3416"/>
            <a:ext cx="12173678" cy="688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00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6AE5CC6F-F062-8F6A-79D7-8814A091D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3" t="4104" b="7991"/>
          <a:stretch/>
        </p:blipFill>
        <p:spPr>
          <a:xfrm>
            <a:off x="5887" y="7432"/>
            <a:ext cx="12167612" cy="685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16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BC55073E-DBC7-B7AB-6171-5F06F948F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38" r="-118" b="1250"/>
          <a:stretch/>
        </p:blipFill>
        <p:spPr>
          <a:xfrm>
            <a:off x="1624" y="-1212456"/>
            <a:ext cx="12185016" cy="915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64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F6D53-5F2D-D697-91F2-7E6F888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latin typeface="+mj-lt"/>
                <a:ea typeface="+mj-ea"/>
                <a:cs typeface="+mj-cs"/>
              </a:rPr>
              <a:t>ADMIN </a:t>
            </a:r>
            <a:r>
              <a:rPr lang="en-US" sz="7200"/>
              <a:t>PANEL</a:t>
            </a:r>
            <a:endParaRPr lang="en-US" sz="7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6859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933321F-C9F0-5149-E87D-444F9686CF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05" b="7040"/>
          <a:stretch/>
        </p:blipFill>
        <p:spPr>
          <a:xfrm>
            <a:off x="-12768" y="2386"/>
            <a:ext cx="12532643" cy="750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11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50035F34-3699-351F-F94C-062C51FCB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" y="-9321"/>
            <a:ext cx="12189123" cy="694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7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F7721B6C-E62E-60B5-47D7-92D1E7B2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637" y="-1701"/>
            <a:ext cx="12304141" cy="70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1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6A418-FB4D-867F-05C5-DAD19883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" y="149465"/>
            <a:ext cx="11351341" cy="583738"/>
          </a:xfrm>
        </p:spPr>
        <p:txBody>
          <a:bodyPr>
            <a:normAutofit fontScale="90000"/>
          </a:bodyPr>
          <a:lstStyle/>
          <a:p>
            <a:r>
              <a:rPr lang="en-GB" b="1">
                <a:cs typeface="Calibri Light"/>
              </a:rPr>
              <a:t>State Table:-</a:t>
            </a:r>
            <a:endParaRPr lang="en-GB">
              <a:cs typeface="Calibri Light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7B29039-A8C5-7DEF-C23A-6B7308082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" y="909417"/>
            <a:ext cx="12193877" cy="6189319"/>
          </a:xfrm>
        </p:spPr>
      </p:pic>
    </p:spTree>
    <p:extLst>
      <p:ext uri="{BB962C8B-B14F-4D97-AF65-F5344CB8AC3E}">
        <p14:creationId xmlns:p14="http://schemas.microsoft.com/office/powerpoint/2010/main" val="2176399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2597B11-E8A4-872B-7715-77177740E22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63" y="227306"/>
            <a:ext cx="12187237" cy="6480816"/>
          </a:xfrm>
        </p:spPr>
      </p:pic>
    </p:spTree>
    <p:extLst>
      <p:ext uri="{BB962C8B-B14F-4D97-AF65-F5344CB8AC3E}">
        <p14:creationId xmlns:p14="http://schemas.microsoft.com/office/powerpoint/2010/main" val="56464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D25D382-CB31-7770-6BCF-F02D3B011B3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-5764"/>
            <a:ext cx="12198440" cy="6878304"/>
          </a:xfrm>
        </p:spPr>
      </p:pic>
    </p:spTree>
    <p:extLst>
      <p:ext uri="{BB962C8B-B14F-4D97-AF65-F5344CB8AC3E}">
        <p14:creationId xmlns:p14="http://schemas.microsoft.com/office/powerpoint/2010/main" val="27538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4B96137-AFB1-ED0E-1CF7-21C6A1F26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47" r="2247"/>
          <a:stretch/>
        </p:blipFill>
        <p:spPr>
          <a:xfrm>
            <a:off x="20" y="41040"/>
            <a:ext cx="12191980" cy="678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48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52</Slides>
  <Notes>0</Notes>
  <HiddenSlides>2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office theme</vt:lpstr>
      <vt:lpstr>Office Theme</vt:lpstr>
      <vt:lpstr>Online Roller Production &amp; Selling Managenment </vt:lpstr>
      <vt:lpstr>PowerPoint Presentation</vt:lpstr>
      <vt:lpstr>PowerPoint Presentation</vt:lpstr>
      <vt:lpstr>PowerPoint Presentation</vt:lpstr>
      <vt:lpstr>ADMIN PANEL</vt:lpstr>
      <vt:lpstr>State Table:-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City table:-</vt:lpstr>
      <vt:lpstr>Area table:-</vt:lpstr>
      <vt:lpstr>Customer table:-</vt:lpstr>
      <vt:lpstr>Admin table:-</vt:lpstr>
      <vt:lpstr>Supplier table:-</vt:lpstr>
      <vt:lpstr>Material table:-</vt:lpstr>
      <vt:lpstr>Product type table:-</vt:lpstr>
      <vt:lpstr>Unit table:-</vt:lpstr>
      <vt:lpstr>Product table:- </vt:lpstr>
      <vt:lpstr>Product table:-</vt:lpstr>
      <vt:lpstr>Material stock table:-</vt:lpstr>
      <vt:lpstr>Ready product stock table:-</vt:lpstr>
      <vt:lpstr>Employee table:-</vt:lpstr>
      <vt:lpstr>Purchase order table:-</vt:lpstr>
      <vt:lpstr>Purchase order Detail table:-</vt:lpstr>
      <vt:lpstr>Sales order table:-</vt:lpstr>
      <vt:lpstr>Sales order detail table:-</vt:lpstr>
      <vt:lpstr>Billing Table:-</vt:lpstr>
      <vt:lpstr>Billing detail table:-</vt:lpstr>
      <vt:lpstr>Payment table:-</vt:lpstr>
      <vt:lpstr>Receipt table:-</vt:lpstr>
      <vt:lpstr>PowerPoint Presentation</vt:lpstr>
      <vt:lpstr>Registration:-</vt:lpstr>
      <vt:lpstr>PowerPoint Presentation</vt:lpstr>
      <vt:lpstr> Sign in:-</vt:lpstr>
      <vt:lpstr>PowerPoint Presentation</vt:lpstr>
      <vt:lpstr>PowerPoint Presentation</vt:lpstr>
      <vt:lpstr>Add to cart:-</vt:lpstr>
      <vt:lpstr>Order:-</vt:lpstr>
      <vt:lpstr>PowerPoint Presentation</vt:lpstr>
      <vt:lpstr>REPORT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101</cp:revision>
  <dcterms:created xsi:type="dcterms:W3CDTF">2013-07-15T20:26:40Z</dcterms:created>
  <dcterms:modified xsi:type="dcterms:W3CDTF">2023-04-20T05:25:39Z</dcterms:modified>
</cp:coreProperties>
</file>